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2.xml" ContentType="application/vnd.openxmlformats-officedocument.presentationml.notes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81559" autoAdjust="0"/>
  </p:normalViewPr>
  <p:slideViewPr>
    <p:cSldViewPr snapToGrid="0" snapToObjects="1">
      <p:cViewPr varScale="1">
        <p:scale>
          <a:sx n="96" d="100"/>
          <a:sy n="96" d="100"/>
        </p:scale>
        <p:origin x="-1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968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4368C-9906-184F-81DF-12492A680219}" type="datetimeFigureOut">
              <a:rPr lang="en-US" smtClean="0"/>
              <a:t>10/4/13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CE028-AEAA-BD4B-825C-0364BFEB4D6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REST plays an </a:t>
            </a:r>
            <a:r>
              <a:rPr lang="en-US" dirty="0" err="1" smtClean="0"/>
              <a:t>oncogenic</a:t>
            </a:r>
            <a:r>
              <a:rPr lang="en-US" dirty="0" smtClean="0"/>
              <a:t> role in brain childhood</a:t>
            </a:r>
          </a:p>
          <a:p>
            <a:r>
              <a:rPr lang="en-US" dirty="0" smtClean="0"/>
              <a:t>malignancies such as </a:t>
            </a:r>
            <a:r>
              <a:rPr lang="en-US" dirty="0" err="1" smtClean="0"/>
              <a:t>neuroblastoma</a:t>
            </a:r>
            <a:r>
              <a:rPr lang="en-US" dirty="0" smtClean="0"/>
              <a:t> and </a:t>
            </a:r>
            <a:r>
              <a:rPr lang="en-US" dirty="0" err="1" smtClean="0"/>
              <a:t>medulloblastoma</a:t>
            </a:r>
            <a:r>
              <a:rPr lang="en-US" dirty="0" smtClean="0"/>
              <a:t>.  Recall, the</a:t>
            </a:r>
          </a:p>
          <a:p>
            <a:r>
              <a:rPr lang="en-US" dirty="0" smtClean="0"/>
              <a:t>REST gene codes for a protein that binds regulatory regions in genes</a:t>
            </a:r>
          </a:p>
          <a:p>
            <a:r>
              <a:rPr lang="en-US" dirty="0" smtClean="0"/>
              <a:t>(Neuron-restrictive silencer element, NRSE) and recruits enzymatic</a:t>
            </a:r>
          </a:p>
          <a:p>
            <a:r>
              <a:rPr lang="en-US" dirty="0" smtClean="0"/>
              <a:t>chromatin-</a:t>
            </a:r>
            <a:r>
              <a:rPr lang="en-US" dirty="0" err="1" smtClean="0"/>
              <a:t>modyfing</a:t>
            </a:r>
            <a:r>
              <a:rPr lang="en-US" dirty="0" smtClean="0"/>
              <a:t> machinery to silence certain gene expression.</a:t>
            </a:r>
          </a:p>
          <a:p>
            <a:endParaRPr lang="en-US" dirty="0" smtClean="0"/>
          </a:p>
          <a:p>
            <a:r>
              <a:rPr lang="en-US" dirty="0" smtClean="0"/>
              <a:t>Today we’re going to look at a specific type of brain cancer</a:t>
            </a:r>
            <a:r>
              <a:rPr lang="en-US" baseline="0" dirty="0" smtClean="0"/>
              <a:t> called </a:t>
            </a:r>
            <a:r>
              <a:rPr lang="en-US" dirty="0" smtClean="0"/>
              <a:t>Glioblastoma multiforme, the most common and most aggressive malignant</a:t>
            </a:r>
          </a:p>
          <a:p>
            <a:r>
              <a:rPr lang="en-US" dirty="0" smtClean="0"/>
              <a:t>primary brain tumor in humans, involving </a:t>
            </a:r>
            <a:r>
              <a:rPr lang="en-US" dirty="0" err="1" smtClean="0"/>
              <a:t>glial</a:t>
            </a:r>
            <a:r>
              <a:rPr lang="en-US" dirty="0" smtClean="0"/>
              <a:t> cells and accounting</a:t>
            </a:r>
          </a:p>
          <a:p>
            <a:r>
              <a:rPr lang="en-US" dirty="0" smtClean="0"/>
              <a:t>for 52% of all functional tissue brain tumor cases and 20% of all</a:t>
            </a:r>
          </a:p>
          <a:p>
            <a:r>
              <a:rPr lang="en-US" dirty="0" smtClean="0"/>
              <a:t>intracranial tumors.  This picture shows a glioblastoma in a coronal MRI</a:t>
            </a:r>
            <a:r>
              <a:rPr lang="en-US" baseline="0" dirty="0" smtClean="0"/>
              <a:t> slice from a 15 year old boy.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model shows the </a:t>
            </a:r>
            <a:r>
              <a:rPr lang="en-US" baseline="0" dirty="0" err="1" smtClean="0"/>
              <a:t>signalling</a:t>
            </a:r>
            <a:r>
              <a:rPr lang="en-US" baseline="0" dirty="0" smtClean="0"/>
              <a:t> pathways that </a:t>
            </a:r>
            <a:r>
              <a:rPr lang="en-US" baseline="0" dirty="0" err="1" smtClean="0"/>
              <a:t>Luciano</a:t>
            </a:r>
            <a:r>
              <a:rPr lang="en-US" baseline="0" dirty="0" smtClean="0"/>
              <a:t> Conti and colleagues investigate in their 2012 report showing that REST controls the self-renewal and </a:t>
            </a:r>
            <a:r>
              <a:rPr lang="en-US" baseline="0" dirty="0" err="1" smtClean="0"/>
              <a:t>tumorigenic</a:t>
            </a:r>
            <a:r>
              <a:rPr lang="en-US" baseline="0" dirty="0" smtClean="0"/>
              <a:t> competence of human glioblastoma cells.  For the purposes of this talk we’ll focus on the left branch of the model. So first things first, </a:t>
            </a:r>
            <a:r>
              <a:rPr lang="en-US" baseline="0" dirty="0" err="1" smtClean="0"/>
              <a:t>Luciano</a:t>
            </a:r>
            <a:r>
              <a:rPr lang="en-US" baseline="0" dirty="0" smtClean="0"/>
              <a:t> Conti and colleagues asked the question, “Is REST expressed in tissue from human </a:t>
            </a:r>
            <a:r>
              <a:rPr lang="en-US" baseline="0" dirty="0" err="1" smtClean="0"/>
              <a:t>gliablastoma</a:t>
            </a:r>
            <a:r>
              <a:rPr lang="en-US" baseline="0" dirty="0" smtClean="0"/>
              <a:t> multiforme specimens?”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CE028-AEAA-BD4B-825C-0364BFEB4D65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Fig. 1A REST is expressed in tissue from human glioblastoma</a:t>
            </a:r>
          </a:p>
          <a:p>
            <a:r>
              <a:rPr lang="en-US" dirty="0" smtClean="0"/>
              <a:t>      multiforme at higher levels than tissue from normal human</a:t>
            </a:r>
          </a:p>
          <a:p>
            <a:r>
              <a:rPr lang="en-US" dirty="0" smtClean="0"/>
              <a:t>      cortex, looking at REST mRNA levels relative to GADPH</a:t>
            </a:r>
          </a:p>
          <a:p>
            <a:r>
              <a:rPr lang="en-US" dirty="0" smtClean="0"/>
              <a:t>      (</a:t>
            </a:r>
            <a:r>
              <a:rPr lang="en-US" dirty="0" err="1" smtClean="0"/>
              <a:t>Glyceraldehyde</a:t>
            </a:r>
            <a:r>
              <a:rPr lang="en-US" dirty="0" smtClean="0"/>
              <a:t> 3-phosphate </a:t>
            </a:r>
            <a:r>
              <a:rPr lang="en-US" dirty="0" err="1" smtClean="0"/>
              <a:t>dehydrogenase</a:t>
            </a:r>
            <a:r>
              <a:rPr lang="en-US" dirty="0" smtClean="0"/>
              <a:t>), a gene coding for a</a:t>
            </a:r>
          </a:p>
          <a:p>
            <a:r>
              <a:rPr lang="en-US" dirty="0" smtClean="0"/>
              <a:t>Enzyme involved</a:t>
            </a:r>
            <a:r>
              <a:rPr lang="en-US" baseline="0" dirty="0" smtClean="0"/>
              <a:t> in </a:t>
            </a:r>
            <a:r>
              <a:rPr lang="en-US" dirty="0" err="1" smtClean="0"/>
              <a:t>glycolisis</a:t>
            </a:r>
            <a:r>
              <a:rPr lang="en-US" dirty="0" smtClean="0"/>
              <a:t> 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 - Fig 1B, cells from </a:t>
            </a:r>
            <a:r>
              <a:rPr lang="en-US" dirty="0" err="1" smtClean="0"/>
              <a:t>pontine</a:t>
            </a:r>
            <a:r>
              <a:rPr lang="en-US" dirty="0" smtClean="0"/>
              <a:t> nuclei of "control specimens" show</a:t>
            </a:r>
          </a:p>
          <a:p>
            <a:r>
              <a:rPr lang="en-US" dirty="0" smtClean="0"/>
              <a:t>      nuclear and </a:t>
            </a:r>
            <a:r>
              <a:rPr lang="en-US" dirty="0" err="1" smtClean="0"/>
              <a:t>cytoplasmic</a:t>
            </a:r>
            <a:r>
              <a:rPr lang="en-US" dirty="0" smtClean="0"/>
              <a:t> staining for REST.</a:t>
            </a:r>
          </a:p>
          <a:p>
            <a:endParaRPr lang="en-US" dirty="0" smtClean="0"/>
          </a:p>
          <a:p>
            <a:r>
              <a:rPr lang="en-US" dirty="0" smtClean="0"/>
              <a:t>    - Fig 1E, nuclei of proliferating glioblastoma cells stain</a:t>
            </a:r>
          </a:p>
          <a:p>
            <a:r>
              <a:rPr lang="en-US" dirty="0" smtClean="0"/>
              <a:t>      intensely positive for REST, AND THE AUTHORS argue that this discrepancy</a:t>
            </a:r>
          </a:p>
          <a:p>
            <a:r>
              <a:rPr lang="en-US" dirty="0" smtClean="0"/>
              <a:t>      reflects an epigenetic mechanism affecting the trafficking of</a:t>
            </a:r>
          </a:p>
          <a:p>
            <a:r>
              <a:rPr lang="en-US" dirty="0" smtClean="0"/>
              <a:t>      REST to the nucleus, allowing it do its thing, silencing gene</a:t>
            </a:r>
          </a:p>
          <a:p>
            <a:r>
              <a:rPr lang="en-US" dirty="0" smtClean="0"/>
              <a:t>      expression.</a:t>
            </a:r>
          </a:p>
          <a:p>
            <a:endParaRPr lang="en-US" dirty="0" smtClean="0"/>
          </a:p>
          <a:p>
            <a:r>
              <a:rPr lang="en-US" dirty="0" smtClean="0"/>
              <a:t>So yes, REST</a:t>
            </a:r>
            <a:r>
              <a:rPr lang="en-US" baseline="0" dirty="0" smtClean="0"/>
              <a:t> is expressed in the glioblastoma tissue.  Recalling the model I showed earlier, the researchers went on to ask, “What is </a:t>
            </a:r>
            <a:r>
              <a:rPr lang="en-US" baseline="0" dirty="0" err="1" smtClean="0"/>
              <a:t>REST’s</a:t>
            </a:r>
            <a:r>
              <a:rPr lang="en-US" baseline="0" dirty="0" smtClean="0"/>
              <a:t> role in the self-renewal and </a:t>
            </a:r>
            <a:r>
              <a:rPr lang="en-US" baseline="0" dirty="0" err="1" smtClean="0"/>
              <a:t>tumorigenic</a:t>
            </a:r>
            <a:r>
              <a:rPr lang="en-US" baseline="0" dirty="0" smtClean="0"/>
              <a:t> competence of glioblastoma cells in vitro and in vivo?”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CE028-AEAA-BD4B-825C-0364BFEB4D65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- /In vitro/ they culture cells from these tumors and show that</a:t>
            </a:r>
          </a:p>
          <a:p>
            <a:r>
              <a:rPr lang="en-US" dirty="0" smtClean="0"/>
              <a:t>      REST is </a:t>
            </a:r>
            <a:r>
              <a:rPr lang="en-US" dirty="0" err="1" smtClean="0"/>
              <a:t>upregulated</a:t>
            </a:r>
            <a:r>
              <a:rPr lang="en-US" dirty="0" smtClean="0"/>
              <a:t> in them, the authors then ask the question,</a:t>
            </a:r>
          </a:p>
          <a:p>
            <a:r>
              <a:rPr lang="en-US" dirty="0" smtClean="0"/>
              <a:t>      will knockdown of REST affect the self-renewal and </a:t>
            </a:r>
            <a:r>
              <a:rPr lang="en-US" dirty="0" err="1" smtClean="0"/>
              <a:t>tumorigenic</a:t>
            </a:r>
            <a:endParaRPr lang="en-US" dirty="0" smtClean="0"/>
          </a:p>
          <a:p>
            <a:r>
              <a:rPr lang="en-US" dirty="0" smtClean="0"/>
              <a:t>      competence of these cells.  Fig. 3B, REST knockdown impairs</a:t>
            </a:r>
          </a:p>
          <a:p>
            <a:r>
              <a:rPr lang="en-US" dirty="0" smtClean="0"/>
              <a:t>      self-renewal in these cultured glioblastoma cells (green line)</a:t>
            </a:r>
          </a:p>
          <a:p>
            <a:r>
              <a:rPr lang="en-US" dirty="0" smtClean="0"/>
              <a:t>      relative to control cells (black) and cells treated with</a:t>
            </a:r>
          </a:p>
          <a:p>
            <a:r>
              <a:rPr lang="en-US" dirty="0" smtClean="0"/>
              <a:t>      non-targeting </a:t>
            </a:r>
            <a:r>
              <a:rPr lang="en-US" dirty="0" err="1" smtClean="0"/>
              <a:t>shRNA</a:t>
            </a:r>
            <a:r>
              <a:rPr lang="en-US" dirty="0" smtClean="0"/>
              <a:t> (red). In Fig. 3D, REST knockdown reduces</a:t>
            </a:r>
          </a:p>
          <a:p>
            <a:r>
              <a:rPr lang="en-US" dirty="0" smtClean="0"/>
              <a:t>      expression of neural progenitor (</a:t>
            </a:r>
            <a:r>
              <a:rPr lang="en-US" dirty="0" err="1" smtClean="0"/>
              <a:t>Nestin</a:t>
            </a:r>
            <a:r>
              <a:rPr lang="en-US" dirty="0" smtClean="0"/>
              <a:t>) and proliferation</a:t>
            </a:r>
          </a:p>
          <a:p>
            <a:r>
              <a:rPr lang="en-US" dirty="0" smtClean="0"/>
              <a:t>      (PHis-H3) and increases markers of differentiation (β3-tubulin)</a:t>
            </a:r>
          </a:p>
          <a:p>
            <a:r>
              <a:rPr lang="en-US" dirty="0" smtClean="0"/>
              <a:t>      and apoptosis (Activated </a:t>
            </a:r>
            <a:r>
              <a:rPr lang="en-US" dirty="0" err="1" smtClean="0"/>
              <a:t>Caspase</a:t>
            </a:r>
            <a:r>
              <a:rPr lang="en-US" dirty="0" smtClean="0"/>
              <a:t> 3) (black bars), compared to</a:t>
            </a:r>
          </a:p>
          <a:p>
            <a:r>
              <a:rPr lang="en-US" dirty="0" smtClean="0"/>
              <a:t>      control cells (light) and cells treated with non-targeting </a:t>
            </a:r>
            <a:r>
              <a:rPr lang="en-US" dirty="0" err="1" smtClean="0"/>
              <a:t>shRNA</a:t>
            </a:r>
            <a:endParaRPr lang="en-US" dirty="0" smtClean="0"/>
          </a:p>
          <a:p>
            <a:r>
              <a:rPr lang="en-US" dirty="0" smtClean="0"/>
              <a:t>      (grey).</a:t>
            </a:r>
          </a:p>
          <a:p>
            <a:r>
              <a:rPr lang="en-US" dirty="0" smtClean="0"/>
              <a:t>    - /In vivo/ mouse model: will the delivery of REST-specific </a:t>
            </a:r>
            <a:r>
              <a:rPr lang="en-US" dirty="0" err="1" smtClean="0"/>
              <a:t>shRNA</a:t>
            </a:r>
            <a:endParaRPr lang="en-US" dirty="0" smtClean="0"/>
          </a:p>
          <a:p>
            <a:r>
              <a:rPr lang="en-US" dirty="0" smtClean="0"/>
              <a:t>      (RNA interference) affect </a:t>
            </a:r>
            <a:r>
              <a:rPr lang="en-US" dirty="0" err="1" smtClean="0"/>
              <a:t>tumorigenic</a:t>
            </a:r>
            <a:r>
              <a:rPr lang="en-US" dirty="0" smtClean="0"/>
              <a:t> capability? Fig 4, A and B</a:t>
            </a:r>
          </a:p>
          <a:p>
            <a:r>
              <a:rPr lang="en-US" dirty="0" smtClean="0"/>
              <a:t>      </a:t>
            </a:r>
            <a:r>
              <a:rPr lang="en-US" dirty="0" err="1" smtClean="0"/>
              <a:t>Immunocompromised</a:t>
            </a:r>
            <a:r>
              <a:rPr lang="en-US" dirty="0" smtClean="0"/>
              <a:t> mice implanted with glioblastoma cells from</a:t>
            </a:r>
          </a:p>
          <a:p>
            <a:r>
              <a:rPr lang="en-US" dirty="0" smtClean="0"/>
              <a:t>      human cell lines </a:t>
            </a:r>
            <a:r>
              <a:rPr lang="en-US" dirty="0" err="1" smtClean="0"/>
              <a:t>transduced</a:t>
            </a:r>
            <a:r>
              <a:rPr lang="en-US" dirty="0" smtClean="0"/>
              <a:t> with </a:t>
            </a:r>
            <a:r>
              <a:rPr lang="en-US" dirty="0" err="1" smtClean="0"/>
              <a:t>shREST</a:t>
            </a:r>
            <a:r>
              <a:rPr lang="en-US" dirty="0" smtClean="0"/>
              <a:t> or non targeting </a:t>
            </a:r>
            <a:r>
              <a:rPr lang="en-US" dirty="0" err="1" smtClean="0"/>
              <a:t>shRNA</a:t>
            </a:r>
            <a:endParaRPr lang="en-US" dirty="0" smtClean="0"/>
          </a:p>
          <a:p>
            <a:r>
              <a:rPr lang="en-US" dirty="0" smtClean="0"/>
              <a:t>      show better survival for tumors in which REST was knocked down</a:t>
            </a:r>
          </a:p>
          <a:p>
            <a:r>
              <a:rPr lang="en-US" dirty="0" smtClean="0"/>
              <a:t>      and decreased tumor volume compared to </a:t>
            </a:r>
            <a:r>
              <a:rPr lang="en-US" dirty="0" err="1" smtClean="0"/>
              <a:t>nontargeting</a:t>
            </a:r>
            <a:r>
              <a:rPr lang="en-US" dirty="0" smtClean="0"/>
              <a:t> </a:t>
            </a:r>
            <a:r>
              <a:rPr lang="en-US" dirty="0" err="1" smtClean="0"/>
              <a:t>siRNA</a:t>
            </a:r>
            <a:r>
              <a:rPr lang="en-US" dirty="0" smtClean="0"/>
              <a:t> and</a:t>
            </a:r>
          </a:p>
          <a:p>
            <a:r>
              <a:rPr lang="en-US" dirty="0" smtClean="0"/>
              <a:t>      control animals transplanted with </a:t>
            </a:r>
            <a:r>
              <a:rPr lang="en-US" dirty="0" err="1" smtClean="0"/>
              <a:t>noninfected</a:t>
            </a:r>
            <a:r>
              <a:rPr lang="en-US" dirty="0" smtClean="0"/>
              <a:t> glioblastoma</a:t>
            </a:r>
          </a:p>
          <a:p>
            <a:r>
              <a:rPr lang="en-US" dirty="0" smtClean="0"/>
              <a:t>      cells. Fig 4C: intra-</a:t>
            </a:r>
            <a:r>
              <a:rPr lang="en-US" dirty="0" err="1" smtClean="0"/>
              <a:t>tumoral</a:t>
            </a:r>
            <a:r>
              <a:rPr lang="en-US" dirty="0" smtClean="0"/>
              <a:t> injection of REST </a:t>
            </a:r>
            <a:r>
              <a:rPr lang="en-US" dirty="0" err="1" smtClean="0"/>
              <a:t>shRNA</a:t>
            </a:r>
            <a:r>
              <a:rPr lang="en-US" dirty="0" smtClean="0"/>
              <a:t> impairs</a:t>
            </a:r>
          </a:p>
          <a:p>
            <a:r>
              <a:rPr lang="en-US" dirty="0" smtClean="0"/>
              <a:t>      established tumor growth in mice relative to </a:t>
            </a:r>
            <a:r>
              <a:rPr lang="en-US" dirty="0" err="1" smtClean="0"/>
              <a:t>nontargeting</a:t>
            </a:r>
            <a:r>
              <a:rPr lang="en-US" dirty="0" smtClean="0"/>
              <a:t> </a:t>
            </a:r>
            <a:r>
              <a:rPr lang="en-US" dirty="0" err="1" smtClean="0"/>
              <a:t>shRNA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CE028-AEAA-BD4B-825C-0364BFEB4D65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Huntington disease is one of a variety triplet repeat diseases caused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by CAG repeat expansion in the coding region of a given gene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(</a:t>
            </a:r>
            <a:r>
              <a:rPr lang="en-US" dirty="0" err="1" smtClean="0"/>
              <a:t>trinucleotide</a:t>
            </a:r>
            <a:r>
              <a:rPr lang="en-US" dirty="0" smtClean="0"/>
              <a:t> cytosine, adenine, guanine repeats that are translated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into a series of glutamine resides; </a:t>
            </a:r>
            <a:r>
              <a:rPr lang="en-US" dirty="0" err="1" smtClean="0"/>
              <a:t>Zoghbi</a:t>
            </a:r>
            <a:r>
              <a:rPr lang="en-US" dirty="0" smtClean="0"/>
              <a:t> &amp; Orr, 2000 review). The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products of these mutated genes have a glutamine stretch that, when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expanded, causes a dominant neurodegenerative disease, and each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product results in a unique, but overlapping, pattern of neuronal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loss.  Huntington disease, characterized by disturbances in motor,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cognitive, and psychiatric function, is caused by a </a:t>
            </a:r>
            <a:r>
              <a:rPr lang="en-US" dirty="0" err="1" smtClean="0"/>
              <a:t>polyglutamine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repeat expansion in </a:t>
            </a:r>
            <a:r>
              <a:rPr lang="en-US" dirty="0" err="1" smtClean="0"/>
              <a:t>huntingtin</a:t>
            </a:r>
            <a:r>
              <a:rPr lang="en-US" dirty="0" smtClean="0"/>
              <a:t> a protein with largely unknown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function.  Huntington disease typically affects individuals 35-50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years of age and is terminal. There is no cure.</a:t>
            </a:r>
            <a:endParaRPr lang="en-US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Keeping</a:t>
            </a:r>
            <a:r>
              <a:rPr lang="en-US" baseline="0" dirty="0" smtClean="0"/>
              <a:t> with my previous theme of showing brain scans to demonstrate these diseases, </a:t>
            </a:r>
            <a:r>
              <a:rPr lang="en-US" dirty="0" smtClean="0"/>
              <a:t>What I’m showing here is Coronal section from a MR brain scan of a patient with HD showing atrophy of the heads of the caudate nuclei, enlargement of the frontal horns of the lateral ventricles (hydrocephalus ex </a:t>
            </a:r>
            <a:r>
              <a:rPr lang="en-US" dirty="0" err="1" smtClean="0"/>
              <a:t>vacuo</a:t>
            </a:r>
            <a:r>
              <a:rPr lang="en-US" dirty="0" smtClean="0"/>
              <a:t>), and generalized cortical atrophy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CE028-AEAA-BD4B-825C-0364BFEB4D65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008A0-8B73-E447-AEC9-665D104C1211}" type="datetimeFigureOut">
              <a:rPr lang="en-US" smtClean="0"/>
              <a:t>10/4/13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96DBE-DCEB-C448-9CB5-FEE905750FA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Chromatin Biology in Neurological Disorders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>
    <mc:Choice xmlns:mp="http://schemas.microsoft.com/office/mac/powerpoint/2008/main" Requires="mp">
      <mp:transition>
        <mp:cube/>
      </mp:transition>
    </mc:Choice>
    <mc:Fallback>
      <p:transition>
        <p:cover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>
    <mc:Choice xmlns:mp="http://schemas.microsoft.com/office/mac/powerpoint/2008/main" Requires="mp">
      <mp:transition>
        <mp:cube/>
      </mp:transition>
    </mc:Choice>
    <mc:Fallback>
      <p:transition>
        <p:cov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46" y="0"/>
            <a:ext cx="8969254" cy="55384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46" y="0"/>
            <a:ext cx="8969254" cy="55384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69769" y="6488668"/>
            <a:ext cx="17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Conti et al., 2012</a:t>
            </a:r>
            <a:endParaRPr lang="en-US" dirty="0"/>
          </a:p>
        </p:txBody>
      </p:sp>
      <p:pic>
        <p:nvPicPr>
          <p:cNvPr id="6" name="Content Placeholder 5" descr="617px-Glioblastoma_-_MR_coronal_with_contrast.jpg"/>
          <p:cNvPicPr>
            <a:picLocks noGrp="1" noChangeAspect="1"/>
          </p:cNvPicPr>
          <p:nvPr>
            <p:ph idx="1"/>
          </p:nvPr>
        </p:nvPicPr>
        <p:blipFill>
          <a:blip r:embed="rId4"/>
          <a:srcRect l="-38411" r="-38411"/>
          <a:stretch>
            <a:fillRect/>
          </a:stretch>
        </p:blipFill>
        <p:spPr/>
      </p:pic>
      <p:sp>
        <p:nvSpPr>
          <p:cNvPr id="9" name="Rectangle 8"/>
          <p:cNvSpPr/>
          <p:nvPr/>
        </p:nvSpPr>
        <p:spPr>
          <a:xfrm>
            <a:off x="4688470" y="0"/>
            <a:ext cx="4455530" cy="55384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592814"/>
            <a:ext cx="4385574" cy="25333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460705" y="1232224"/>
            <a:ext cx="4455530" cy="40906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28550" y="6126163"/>
            <a:ext cx="198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wikipedia.org</a:t>
            </a:r>
            <a:endParaRPr lang="en-US" dirty="0"/>
          </a:p>
        </p:txBody>
      </p:sp>
    </p:spTree>
  </p:cSld>
  <p:clrMapOvr>
    <a:masterClrMapping/>
  </p:clrMapOvr>
  <mc:AlternateContent>
    <mc:Choice xmlns:mp="http://schemas.microsoft.com/office/mac/powerpoint/2008/main" Requires="mp">
      <mp:transition>
        <mp:cube/>
      </m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/>
      <p:bldP spid="1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066693"/>
          </a:xfrm>
        </p:spPr>
        <p:txBody>
          <a:bodyPr>
            <a:noAutofit/>
          </a:bodyPr>
          <a:lstStyle/>
          <a:p>
            <a:r>
              <a:rPr lang="en-US" sz="3600" baseline="0" dirty="0" smtClean="0"/>
              <a:t>Is REST expressed in tissue from human glioblastoma multiforme specimens?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 b="58587"/>
          <a:stretch>
            <a:fillRect/>
          </a:stretch>
        </p:blipFill>
        <p:spPr>
          <a:xfrm>
            <a:off x="2027598" y="1600200"/>
            <a:ext cx="4647158" cy="2825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69769" y="6488668"/>
            <a:ext cx="17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Conti et al., 2012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 t="41413" r="64963" b="41537"/>
          <a:stretch>
            <a:fillRect/>
          </a:stretch>
        </p:blipFill>
        <p:spPr>
          <a:xfrm>
            <a:off x="5860645" y="4366349"/>
            <a:ext cx="1628222" cy="11632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rcRect t="58664" r="65104" b="25155"/>
          <a:stretch>
            <a:fillRect/>
          </a:stretch>
        </p:blipFill>
        <p:spPr>
          <a:xfrm>
            <a:off x="2355460" y="4425699"/>
            <a:ext cx="1621709" cy="1103928"/>
          </a:xfrm>
          <a:prstGeom prst="rect">
            <a:avLst/>
          </a:prstGeom>
        </p:spPr>
      </p:pic>
    </p:spTree>
  </p:cSld>
  <p:clrMapOvr>
    <a:masterClrMapping/>
  </p:clrMapOvr>
  <mc:AlternateContent>
    <mc:Choice xmlns:mp="http://schemas.microsoft.com/office/mac/powerpoint/2008/main" Requires="mp">
      <mp:transition>
        <mp:cube dir="u"/>
      </mp:transition>
    </mc:Choice>
    <mc:Fallback>
      <p:transition>
        <p:cover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baseline="0" dirty="0" smtClean="0"/>
              <a:t>What is </a:t>
            </a:r>
            <a:r>
              <a:rPr lang="en-US" sz="3200" baseline="0" dirty="0" err="1" smtClean="0"/>
              <a:t>REST’s</a:t>
            </a:r>
            <a:r>
              <a:rPr lang="en-US" sz="3200" baseline="0" dirty="0" smtClean="0"/>
              <a:t> role in the self-renewal and </a:t>
            </a:r>
            <a:r>
              <a:rPr lang="en-US" sz="3200" baseline="0" dirty="0" err="1" smtClean="0"/>
              <a:t>tumorigenic</a:t>
            </a:r>
            <a:r>
              <a:rPr lang="en-US" sz="3200" baseline="0" dirty="0" smtClean="0"/>
              <a:t> competence of glioblastoma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 l="52966" b="71478"/>
          <a:stretch>
            <a:fillRect/>
          </a:stretch>
        </p:blipFill>
        <p:spPr>
          <a:xfrm>
            <a:off x="1720467" y="1954665"/>
            <a:ext cx="2526534" cy="19585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l="53187" t="28349" b="36042"/>
          <a:stretch>
            <a:fillRect/>
          </a:stretch>
        </p:blipFill>
        <p:spPr>
          <a:xfrm>
            <a:off x="4247001" y="1702518"/>
            <a:ext cx="2514665" cy="24452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69769" y="6488668"/>
            <a:ext cx="17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Conti et al., 2012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992" y="1718455"/>
            <a:ext cx="5833777" cy="4977342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09600" y="81166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err="1">
                <a:latin typeface="+mj-lt"/>
                <a:ea typeface="+mj-ea"/>
                <a:cs typeface="+mj-cs"/>
              </a:rPr>
              <a:t>i</a:t>
            </a:r>
            <a:r>
              <a:rPr kumimoji="0" lang="en-US" sz="3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vitro?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09600" y="81166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err="1">
                <a:latin typeface="+mj-lt"/>
                <a:ea typeface="+mj-ea"/>
                <a:cs typeface="+mj-cs"/>
              </a:rPr>
              <a:t>i</a:t>
            </a:r>
            <a:r>
              <a:rPr kumimoji="0" lang="en-US" sz="32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vivo?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746" y="0"/>
            <a:ext cx="8969254" cy="5538418"/>
          </a:xfrm>
          <a:prstGeom prst="rect">
            <a:avLst/>
          </a:prstGeom>
        </p:spPr>
      </p:pic>
    </p:spTree>
  </p:cSld>
  <p:clrMapOvr>
    <a:masterClrMapping/>
  </p:clrMapOvr>
  <mc:AlternateContent>
    <mc:Choice xmlns:mp="http://schemas.microsoft.com/office/mac/powerpoint/2008/main" Requires="mp">
      <mp:transition>
        <mp:cube dir="u"/>
      </mp:transition>
    </mc:Choice>
    <mc:Fallback>
      <p:transition>
        <p:cover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REST-huntingtin.tiff"/>
          <p:cNvPicPr>
            <a:picLocks noGrp="1" noChangeAspect="1"/>
          </p:cNvPicPr>
          <p:nvPr>
            <p:ph idx="1"/>
          </p:nvPr>
        </p:nvPicPr>
        <p:blipFill>
          <a:blip r:embed="rId3"/>
          <a:srcRect l="3523" r="-2451"/>
          <a:stretch>
            <a:fillRect/>
          </a:stretch>
        </p:blipFill>
        <p:spPr>
          <a:xfrm>
            <a:off x="457200" y="1600200"/>
            <a:ext cx="7760976" cy="4525963"/>
          </a:xfrm>
        </p:spPr>
      </p:pic>
      <p:sp>
        <p:nvSpPr>
          <p:cNvPr id="7" name="TextBox 6"/>
          <p:cNvSpPr txBox="1"/>
          <p:nvPr/>
        </p:nvSpPr>
        <p:spPr>
          <a:xfrm>
            <a:off x="0" y="6488668"/>
            <a:ext cx="3920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Thompson, 2003, Nature Genetics </a:t>
            </a:r>
            <a:endParaRPr lang="en-US" dirty="0"/>
          </a:p>
        </p:txBody>
      </p:sp>
      <p:pic>
        <p:nvPicPr>
          <p:cNvPr id="8" name="Picture 7" descr="480px-Huntington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0" y="571500"/>
            <a:ext cx="4572000" cy="5715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9392" y="6271736"/>
            <a:ext cx="198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wikipedia.org</a:t>
            </a:r>
            <a:endParaRPr lang="en-US" dirty="0"/>
          </a:p>
        </p:txBody>
      </p:sp>
    </p:spTree>
  </p:cSld>
  <p:clrMapOvr>
    <a:masterClrMapping/>
  </p:clrMapOvr>
  <mc:AlternateContent>
    <mc:Choice xmlns:mp="http://schemas.microsoft.com/office/mac/powerpoint/2008/main" Requires="mp">
      <mp:transition>
        <mp:cube/>
      </m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894</Words>
  <Application>Microsoft Macintosh PowerPoint</Application>
  <PresentationFormat>On-screen Show (4:3)</PresentationFormat>
  <Paragraphs>80</Paragraphs>
  <Slides>6</Slides>
  <Notes>4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Chromatin Biology in Neurological Disorders</vt:lpstr>
      <vt:lpstr>Slide 2</vt:lpstr>
      <vt:lpstr>Slide 3</vt:lpstr>
      <vt:lpstr>Is REST expressed in tissue from human glioblastoma multiforme specimens?</vt:lpstr>
      <vt:lpstr>What is REST’s role in the self-renewal and tumorigenic competence of glioblastoma</vt:lpstr>
      <vt:lpstr>Slide 6</vt:lpstr>
    </vt:vector>
  </TitlesOfParts>
  <Company>University of Wisconsin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Cliff Rodgers</dc:creator>
  <cp:lastModifiedBy>Cliff Rodgers</cp:lastModifiedBy>
  <cp:revision>9</cp:revision>
  <dcterms:created xsi:type="dcterms:W3CDTF">2013-10-04T15:17:38Z</dcterms:created>
  <dcterms:modified xsi:type="dcterms:W3CDTF">2013-10-04T17:28:24Z</dcterms:modified>
</cp:coreProperties>
</file>

<file path=docProps/thumbnail.jpeg>
</file>